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7" r:id="rId4"/>
    <p:sldId id="263" r:id="rId5"/>
    <p:sldId id="258" r:id="rId6"/>
    <p:sldId id="264" r:id="rId7"/>
    <p:sldId id="260" r:id="rId8"/>
    <p:sldId id="261" r:id="rId9"/>
    <p:sldId id="266" r:id="rId10"/>
    <p:sldId id="267" r:id="rId11"/>
    <p:sldId id="268" r:id="rId12"/>
    <p:sldId id="262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13"/>
    <p:restoredTop sz="94710"/>
  </p:normalViewPr>
  <p:slideViewPr>
    <p:cSldViewPr snapToGrid="0">
      <p:cViewPr varScale="1">
        <p:scale>
          <a:sx n="78" d="100"/>
          <a:sy n="78" d="100"/>
        </p:scale>
        <p:origin x="8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weSRGrVXFdHLK8LQEZKdOoHm-Be7UCPl?usp=sharing" TargetMode="External"/><Relationship Id="rId2" Type="http://schemas.openxmlformats.org/officeDocument/2006/relationships/hyperlink" Target="https://colab.research.google.com/drive/1efNAkNL2S-BuTDXaKeJsPh8sCfdqc0ke#scrollTo=iNziF0QM4oDf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hyperlink" Target="https://colab.research.google.com/drive/1IIpw_8PZ_Taz05toqs2SbKz2uYS9Bo7S?usp=sharin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583D4-4A21-C499-6E73-4F0D685628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114097"/>
            <a:ext cx="8825658" cy="2454164"/>
          </a:xfrm>
        </p:spPr>
        <p:txBody>
          <a:bodyPr/>
          <a:lstStyle/>
          <a:p>
            <a:r>
              <a:rPr lang="en-US" sz="280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DECISION-BASED ADVERSARIAL ATTACKS: RELIABLE ATTACKS AGAINST BLACK-BOX MACHINE LEARNING MODELS </a:t>
            </a:r>
            <a:br>
              <a:rPr lang="en-US" sz="800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33113A-CEC0-3C8F-9031-2B7B8844AB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183117"/>
            <a:ext cx="8825658" cy="145568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ABHISHEK JAIN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AJINKYA SHEKHAR MORE</a:t>
            </a:r>
          </a:p>
        </p:txBody>
      </p:sp>
    </p:spTree>
    <p:extLst>
      <p:ext uri="{BB962C8B-B14F-4D97-AF65-F5344CB8AC3E}">
        <p14:creationId xmlns:p14="http://schemas.microsoft.com/office/powerpoint/2010/main" val="1410009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0D12A-3429-0A3B-3256-8F3062886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588579"/>
            <a:ext cx="8761413" cy="1702676"/>
          </a:xfrm>
        </p:spPr>
        <p:txBody>
          <a:bodyPr/>
          <a:lstStyle/>
          <a:p>
            <a:r>
              <a:rPr lang="en-US" b="1" dirty="0">
                <a:latin typeface="Menlo" panose="020B0609030804020204" pitchFamily="49" charset="0"/>
              </a:rPr>
              <a:t>RESULT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6409E-F344-27E5-88EF-A1AC6FD63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45703"/>
            <a:ext cx="9425936" cy="3574097"/>
          </a:xfrm>
        </p:spPr>
        <p:txBody>
          <a:bodyPr/>
          <a:lstStyle/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3EA028-2757-9048-86A7-5066E6214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477" y="2546734"/>
            <a:ext cx="11037046" cy="17645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7BB881-1324-640B-ED69-6D5CEBE60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64" y="4124739"/>
            <a:ext cx="11476872" cy="2482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562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0D12A-3429-0A3B-3256-8F3062886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588579"/>
            <a:ext cx="8761413" cy="1702676"/>
          </a:xfrm>
        </p:spPr>
        <p:txBody>
          <a:bodyPr/>
          <a:lstStyle/>
          <a:p>
            <a:r>
              <a:rPr lang="en-US" b="1" dirty="0">
                <a:latin typeface="Menlo" panose="020B0609030804020204" pitchFamily="49" charset="0"/>
              </a:rPr>
              <a:t>RESULT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6409E-F344-27E5-88EF-A1AC6FD63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45703"/>
            <a:ext cx="9425936" cy="3574097"/>
          </a:xfrm>
        </p:spPr>
        <p:txBody>
          <a:bodyPr/>
          <a:lstStyle/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9A6C3B-99B1-1034-0538-035C971BD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587" y="2445703"/>
            <a:ext cx="5410669" cy="3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48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3A786-A595-7F09-26B0-4B3F8F851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557047"/>
            <a:ext cx="8761413" cy="1534511"/>
          </a:xfrm>
        </p:spPr>
        <p:txBody>
          <a:bodyPr/>
          <a:lstStyle/>
          <a:p>
            <a:r>
              <a:rPr lang="en-US" b="1" dirty="0">
                <a:latin typeface="Menlo" panose="020B0609030804020204" pitchFamily="49" charset="0"/>
              </a:rPr>
              <a:t>L</a:t>
            </a:r>
            <a:r>
              <a:rPr lang="en-US" b="1" dirty="0">
                <a:effectLst/>
                <a:latin typeface="Menlo" panose="020B0609030804020204" pitchFamily="49" charset="0"/>
              </a:rPr>
              <a:t>earnings</a:t>
            </a:r>
            <a:br>
              <a:rPr lang="en-US" dirty="0">
                <a:effectLst/>
                <a:latin typeface="Menlo" panose="020B0609030804020204" pitchFamily="49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A1441-FD7B-26EC-350D-2B14058D8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Here, most neglected, Decision-based attacks are emphasized for real-world applications like autonomous vehicles, where observation is limited. We need robustness for such serious applications.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Attacks in this Decision-based attacks class is highly relevant wherever it does not rely on substitute models, it is robust from deceptions and there is no data about model available.</a:t>
            </a:r>
          </a:p>
          <a:p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 explored one of the categories of decision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based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attacks such as Boundary Attack which proved to be reliable and effective.</a:t>
            </a:r>
          </a:p>
          <a:p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Boundary attack was dependent on the simple fact that a gaussian distribution can serve as an effective proposal perturbation which is a vulnerability to the existing DNN models.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Sometimes simple and perceivable engineering solutions are effective rather than thinking of the most complex solutions.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306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A7CF-9502-2F5E-6820-DE976F70D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B5BA6-5374-5A6F-ADF0-87088416F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r>
              <a:rPr lang="en-US" sz="48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42928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2A811-B4A1-CA85-9D32-2EAF75664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693683"/>
            <a:ext cx="8761413" cy="1135117"/>
          </a:xfrm>
        </p:spPr>
        <p:txBody>
          <a:bodyPr/>
          <a:lstStyle/>
          <a:p>
            <a:r>
              <a:rPr lang="en-US" sz="2800" b="1" dirty="0">
                <a:effectLst/>
                <a:latin typeface="Menlo" panose="020B0609030804020204" pitchFamily="49" charset="0"/>
              </a:rPr>
              <a:t>Background and research problem studied</a:t>
            </a:r>
            <a:br>
              <a:rPr lang="en-US" dirty="0">
                <a:effectLst/>
                <a:latin typeface="Menlo" panose="020B0609030804020204" pitchFamily="49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BC164-F11E-3157-3138-B9BAFB4B5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560817"/>
          </a:xfrm>
        </p:spPr>
        <p:txBody>
          <a:bodyPr>
            <a:noAutofit/>
          </a:bodyPr>
          <a:lstStyle/>
          <a:p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High performance Machine Learning Algorithms are susceptible to minimal changes of their inputs (Adversarial perturbations on VGG-19, like change Tiger cat to bus).</a:t>
            </a:r>
          </a:p>
          <a:p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Existing Adversarial attacks are :-</a:t>
            </a:r>
            <a:b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Gradient Based (Defense : Mask Gradients)</a:t>
            </a:r>
            <a:b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Score Based (Defense : Add dropouts or Plateau)</a:t>
            </a:r>
            <a:b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Transfer Based(Defense : Training data on adversarial examples)</a:t>
            </a:r>
          </a:p>
          <a:p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Either attacks are weak or model is robust, so this motivates us to explore decision-based attacks. (More discovery to make reliable DNNs)</a:t>
            </a:r>
          </a:p>
          <a:p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Boundary attack is an example of inducing minimal decision-based perturbations to the model (targeted or untargeted).</a:t>
            </a:r>
          </a:p>
          <a:p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Advantages are simple, flexible, less information about model needed, protection from standard defenses, hence scalable to complex DNNs.</a:t>
            </a:r>
          </a:p>
        </p:txBody>
      </p:sp>
    </p:spTree>
    <p:extLst>
      <p:ext uri="{BB962C8B-B14F-4D97-AF65-F5344CB8AC3E}">
        <p14:creationId xmlns:p14="http://schemas.microsoft.com/office/powerpoint/2010/main" val="1568664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678BE-76D7-BCBC-0BB3-F4D686533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Approach Applied and Main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30B3E-C7F6-10C1-F5A5-1DD32E4A2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Boundary attack is a phenomenon where we try to make any adversarial image look closer to original image by using progressively smaller orthogonal perturbations.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It can fit into any criteria, such as outside computer vision</a:t>
            </a:r>
            <a:endParaRPr lang="en-US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Evaluate boundary attacks in two different settings:</a:t>
            </a:r>
            <a:b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Untargeted setting : flip boundary attack to any label</a:t>
            </a:r>
            <a:b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Targeted setting : flip boundary attack to particular label</a:t>
            </a:r>
            <a:b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Two Hyperparameters : Delta and Epsilon. The attack is converged when epsilon is zero.</a:t>
            </a:r>
          </a:p>
          <a:p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Testing on models from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</a:t>
            </a:r>
            <a:r>
              <a:rPr lang="en-US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larifi.ai</a:t>
            </a:r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and real-world datasets such as ImageNet and MNIST confirms the effectiveness of the proposed boundary attack method. They are considered difficult to attack</a:t>
            </a:r>
          </a:p>
          <a:p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US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oolbox</a:t>
            </a:r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framework includes implementations of various attacks like FGSM, </a:t>
            </a:r>
            <a:r>
              <a:rPr lang="en-US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Deepfool</a:t>
            </a:r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</a:t>
            </a:r>
            <a:r>
              <a:rPr lang="en-US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Calini</a:t>
            </a:r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and Wagner. They compared boundary attacks with these attacks.</a:t>
            </a:r>
          </a:p>
          <a:p>
            <a:endParaRPr lang="en-US" dirty="0">
              <a:effectLst/>
              <a:latin typeface="Helvetica Neue" panose="02000503000000020004" pitchFamily="2" charset="0"/>
            </a:endParaRPr>
          </a:p>
          <a:p>
            <a:endParaRPr lang="en-US" dirty="0">
              <a:effectLst/>
              <a:latin typeface="Helvetica Neue" panose="02000503000000020004" pitchFamily="2" charset="0"/>
            </a:endParaRPr>
          </a:p>
          <a:p>
            <a:endParaRPr lang="en-US" dirty="0">
              <a:effectLst/>
              <a:latin typeface="Menlo" panose="020B060903080402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370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F10EB-1B69-0338-970B-47093DC0A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Tuning</a:t>
            </a:r>
          </a:p>
        </p:txBody>
      </p:sp>
      <p:pic>
        <p:nvPicPr>
          <p:cNvPr id="5" name="Content Placeholder 4" descr="A diagram of a single step&#10;&#10;Description automatically generated">
            <a:extLst>
              <a:ext uri="{FF2B5EF4-FFF2-40B4-BE49-F238E27FC236}">
                <a16:creationId xmlns:a16="http://schemas.microsoft.com/office/drawing/2014/main" id="{384AE48B-41E5-6A86-4C3B-54BC51B19F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3106" y="2806700"/>
            <a:ext cx="7150100" cy="3009900"/>
          </a:xfrm>
        </p:spPr>
      </p:pic>
    </p:spTree>
    <p:extLst>
      <p:ext uri="{BB962C8B-B14F-4D97-AF65-F5344CB8AC3E}">
        <p14:creationId xmlns:p14="http://schemas.microsoft.com/office/powerpoint/2010/main" val="4161942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0D1DE-DD75-7CC3-9123-906816D1B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Approach Applied and Main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729AA-CF5F-1CA2-51FD-0821394BC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Despite its simplicity, the boundary attack method proves competitive with gradient-based attacks through targeted and untargeted strategies in untargeted attacks.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While boundary attack might require more passes and is expensive to run, but for imperceptible perturbations, few passes are required.</a:t>
            </a:r>
            <a:endParaRPr lang="en-US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Concerns are raised about the efficacy of defensive distillation methods, which rely on changing gradients for cross-entropy loss. FGSM failed after performing this while the boundary attack is able to break defenses of gradient masking.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 a targeted attack, boundary attacks proved to be effective.</a:t>
            </a:r>
            <a:endParaRPr lang="en-US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Suggestions for future improvements include enhancing the proposal distribution function.</a:t>
            </a:r>
          </a:p>
          <a:p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091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74676-7A09-33C4-CC8D-D2739FFA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targeted attack</a:t>
            </a:r>
          </a:p>
        </p:txBody>
      </p:sp>
      <p:pic>
        <p:nvPicPr>
          <p:cNvPr id="5" name="Content Placeholder 4" descr="A collage of a cat&#10;&#10;Description automatically generated">
            <a:extLst>
              <a:ext uri="{FF2B5EF4-FFF2-40B4-BE49-F238E27FC236}">
                <a16:creationId xmlns:a16="http://schemas.microsoft.com/office/drawing/2014/main" id="{FAC27347-D0B6-45DA-46F5-C60E93627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5700" y="2743201"/>
            <a:ext cx="9773033" cy="3338110"/>
          </a:xfrm>
        </p:spPr>
      </p:pic>
    </p:spTree>
    <p:extLst>
      <p:ext uri="{BB962C8B-B14F-4D97-AF65-F5344CB8AC3E}">
        <p14:creationId xmlns:p14="http://schemas.microsoft.com/office/powerpoint/2010/main" val="1098514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B12D8-CB50-9A91-4B0D-B75F855F2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93986"/>
            <a:ext cx="8761413" cy="1755228"/>
          </a:xfrm>
        </p:spPr>
        <p:txBody>
          <a:bodyPr/>
          <a:lstStyle/>
          <a:p>
            <a:r>
              <a:rPr lang="en-US" sz="2800" b="1" dirty="0">
                <a:effectLst/>
                <a:latin typeface="Menlo" panose="020B0609030804020204" pitchFamily="49" charset="0"/>
              </a:rPr>
              <a:t>Re-implementation of the work (such as video demo)</a:t>
            </a:r>
            <a:br>
              <a:rPr lang="en-US" dirty="0">
                <a:effectLst/>
                <a:latin typeface="Menlo" panose="020B0609030804020204" pitchFamily="49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724B9-7DDC-6E58-EA9B-BA6834B88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https://colab.research.google.com/drive/1efNAkNL2S-BuTDXaKeJsPh8sCfdqc0ke#scrollTo=iNziF0QM4oDf</a:t>
            </a:r>
            <a:endParaRPr lang="en-US" dirty="0"/>
          </a:p>
          <a:p>
            <a:r>
              <a:rPr lang="en-US" dirty="0">
                <a:hlinkClick r:id="rId3"/>
              </a:rPr>
              <a:t>https://colab.research.google.com/drive/1weSRGrVXFdHLK8LQEZKdOoHm-Be7UCPl?usp=sharing</a:t>
            </a:r>
            <a:endParaRPr lang="en-US" dirty="0"/>
          </a:p>
          <a:p>
            <a:r>
              <a:rPr lang="en-US" dirty="0"/>
              <a:t>Video link :-</a:t>
            </a:r>
          </a:p>
        </p:txBody>
      </p:sp>
    </p:spTree>
    <p:extLst>
      <p:ext uri="{BB962C8B-B14F-4D97-AF65-F5344CB8AC3E}">
        <p14:creationId xmlns:p14="http://schemas.microsoft.com/office/powerpoint/2010/main" val="1076260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0D12A-3429-0A3B-3256-8F3062886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588579"/>
            <a:ext cx="8761413" cy="1702676"/>
          </a:xfrm>
        </p:spPr>
        <p:txBody>
          <a:bodyPr/>
          <a:lstStyle/>
          <a:p>
            <a:r>
              <a:rPr lang="en-US" b="1" dirty="0">
                <a:latin typeface="Menlo" panose="020B0609030804020204" pitchFamily="49" charset="0"/>
              </a:rPr>
              <a:t>E</a:t>
            </a:r>
            <a:r>
              <a:rPr lang="en-US" b="1" dirty="0">
                <a:effectLst/>
                <a:latin typeface="Menlo" panose="020B0609030804020204" pitchFamily="49" charset="0"/>
              </a:rPr>
              <a:t>nhancement beyond the work (such as video demo)</a:t>
            </a:r>
            <a:br>
              <a:rPr lang="en-US" dirty="0">
                <a:effectLst/>
                <a:latin typeface="Menlo" panose="020B0609030804020204" pitchFamily="49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6409E-F344-27E5-88EF-A1AC6FD63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https://colab.research.google.com/drive/1IIpw_8PZ_Taz05toqs2SbKz2uYS9Bo7S?usp=sharing</a:t>
            </a:r>
            <a:endParaRPr lang="en-US" dirty="0"/>
          </a:p>
          <a:p>
            <a:r>
              <a:rPr lang="en-US" dirty="0"/>
              <a:t>Video Link :-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9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920502B0-C07C-4D29-1BF3-4754E5630F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26785" y="3429000"/>
            <a:ext cx="5538429" cy="327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400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81"/>
    </mc:Choice>
    <mc:Fallback xmlns="">
      <p:transition spd="slow" advTm="10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29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0D12A-3429-0A3B-3256-8F3062886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588579"/>
            <a:ext cx="8761413" cy="1702676"/>
          </a:xfrm>
        </p:spPr>
        <p:txBody>
          <a:bodyPr/>
          <a:lstStyle/>
          <a:p>
            <a:r>
              <a:rPr lang="en-US" b="1" dirty="0">
                <a:latin typeface="Menlo" panose="020B0609030804020204" pitchFamily="49" charset="0"/>
              </a:rPr>
              <a:t>RESULT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6409E-F344-27E5-88EF-A1AC6FD63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45703"/>
            <a:ext cx="9425936" cy="3574097"/>
          </a:xfrm>
        </p:spPr>
        <p:txBody>
          <a:bodyPr/>
          <a:lstStyle/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9EEE5F2-A37A-0FDE-6A53-AE2441F92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53" y="2650789"/>
            <a:ext cx="4084965" cy="3163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12A4F38-02FE-2C87-ADD0-339BF75044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4312" y="2650789"/>
            <a:ext cx="4084965" cy="3163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3155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327</TotalTime>
  <Words>643</Words>
  <Application>Microsoft Office PowerPoint</Application>
  <PresentationFormat>Widescreen</PresentationFormat>
  <Paragraphs>48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Century Gothic</vt:lpstr>
      <vt:lpstr>Helvetica Neue</vt:lpstr>
      <vt:lpstr>Menlo</vt:lpstr>
      <vt:lpstr>Wingdings 3</vt:lpstr>
      <vt:lpstr>Ion Boardroom</vt:lpstr>
      <vt:lpstr>DECISION-BASED ADVERSARIAL ATTACKS: RELIABLE ATTACKS AGAINST BLACK-BOX MACHINE LEARNING MODELS  </vt:lpstr>
      <vt:lpstr>Background and research problem studied </vt:lpstr>
      <vt:lpstr>Approach Applied and Main Contributions</vt:lpstr>
      <vt:lpstr>Hyperparameter Tuning</vt:lpstr>
      <vt:lpstr>Approach Applied and Main Contributions</vt:lpstr>
      <vt:lpstr>Example of a targeted attack</vt:lpstr>
      <vt:lpstr>Re-implementation of the work (such as video demo) </vt:lpstr>
      <vt:lpstr>Enhancement beyond the work (such as video demo) </vt:lpstr>
      <vt:lpstr>RESULT</vt:lpstr>
      <vt:lpstr>RESULT</vt:lpstr>
      <vt:lpstr>RESULT</vt:lpstr>
      <vt:lpstr>Learnings 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DECISION-BASED ADVERSARIAL ATTACKS: RELIABLE ATTACKS AGAINST BLACK-BOX MACHINE LEARNING MODELS</dc:title>
  <dc:creator>Abhishek Jain</dc:creator>
  <cp:lastModifiedBy>AJINKYA MORE</cp:lastModifiedBy>
  <cp:revision>10</cp:revision>
  <dcterms:created xsi:type="dcterms:W3CDTF">2024-04-13T23:28:35Z</dcterms:created>
  <dcterms:modified xsi:type="dcterms:W3CDTF">2024-04-15T02:07:38Z</dcterms:modified>
</cp:coreProperties>
</file>

<file path=docProps/thumbnail.jpeg>
</file>